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3" r:id="rId3"/>
    <p:sldId id="257" r:id="rId4"/>
    <p:sldId id="295" r:id="rId5"/>
    <p:sldId id="294" r:id="rId6"/>
    <p:sldId id="260" r:id="rId7"/>
    <p:sldId id="285" r:id="rId8"/>
    <p:sldId id="261" r:id="rId9"/>
    <p:sldId id="262" r:id="rId10"/>
    <p:sldId id="271" r:id="rId11"/>
    <p:sldId id="272" r:id="rId12"/>
    <p:sldId id="273" r:id="rId13"/>
    <p:sldId id="263" r:id="rId14"/>
    <p:sldId id="264" r:id="rId15"/>
    <p:sldId id="274" r:id="rId16"/>
    <p:sldId id="275" r:id="rId17"/>
    <p:sldId id="276" r:id="rId18"/>
    <p:sldId id="277" r:id="rId19"/>
    <p:sldId id="278" r:id="rId20"/>
    <p:sldId id="265" r:id="rId21"/>
    <p:sldId id="266" r:id="rId22"/>
    <p:sldId id="279" r:id="rId23"/>
    <p:sldId id="280" r:id="rId24"/>
    <p:sldId id="281" r:id="rId25"/>
    <p:sldId id="282" r:id="rId26"/>
    <p:sldId id="283" r:id="rId27"/>
    <p:sldId id="284" r:id="rId28"/>
    <p:sldId id="267" r:id="rId29"/>
    <p:sldId id="268" r:id="rId30"/>
    <p:sldId id="291" r:id="rId31"/>
    <p:sldId id="287" r:id="rId32"/>
    <p:sldId id="288" r:id="rId33"/>
    <p:sldId id="290" r:id="rId34"/>
    <p:sldId id="292" r:id="rId35"/>
    <p:sldId id="269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8702398-B2CE-4478-85C2-521C5CE859E1}">
          <p14:sldIdLst>
            <p14:sldId id="256"/>
            <p14:sldId id="293"/>
            <p14:sldId id="257"/>
            <p14:sldId id="295"/>
            <p14:sldId id="294"/>
            <p14:sldId id="260"/>
            <p14:sldId id="285"/>
            <p14:sldId id="261"/>
            <p14:sldId id="262"/>
          </p14:sldIdLst>
        </p14:section>
        <p14:section name="Sezione senza titolo" id="{1FCFC452-D8A0-434C-BE0A-3A08F97F9BE0}">
          <p14:sldIdLst>
            <p14:sldId id="271"/>
            <p14:sldId id="272"/>
            <p14:sldId id="273"/>
            <p14:sldId id="263"/>
            <p14:sldId id="264"/>
            <p14:sldId id="274"/>
            <p14:sldId id="275"/>
            <p14:sldId id="276"/>
            <p14:sldId id="277"/>
            <p14:sldId id="278"/>
            <p14:sldId id="265"/>
            <p14:sldId id="266"/>
            <p14:sldId id="279"/>
            <p14:sldId id="280"/>
            <p14:sldId id="281"/>
            <p14:sldId id="282"/>
            <p14:sldId id="283"/>
            <p14:sldId id="284"/>
            <p14:sldId id="267"/>
            <p14:sldId id="268"/>
            <p14:sldId id="291"/>
            <p14:sldId id="287"/>
            <p14:sldId id="288"/>
            <p14:sldId id="290"/>
            <p14:sldId id="292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8" autoAdjust="0"/>
    <p:restoredTop sz="94655" autoAdjust="0"/>
  </p:normalViewPr>
  <p:slideViewPr>
    <p:cSldViewPr>
      <p:cViewPr>
        <p:scale>
          <a:sx n="124" d="100"/>
          <a:sy n="124" d="100"/>
        </p:scale>
        <p:origin x="1328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-154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0T18:03:53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67 24575,'-64'0'0,"0"0"0,-34 0 0,85 0 0,9 0 0,-5 0 0,4 0 0,-3 0 0,5 0 0,4 0 0,4 0 0,5 0 0,-3 0 0,3 0 0,-1 0 0,8 0 0,13 0 0,11 0 0,8 0 0,-2 0 0,-8 0 0,-9 2 0,-11-1 0,-7 3 0,-5 0 0,0 0 0,-5 1 0,1-2 0,-3 0 0,0 0 0,0 0 0,0 3 0,-2 3 0,-8 4 0,-10 1 0,-8-1 0,-4-4 0,0-4 0,2-4 0,0 0 0,-2 2 0,1 2 0,3 2 0,6-1 0,8-2 0,7-1 0,3-1 0,5 0 0,4 0 0,3-4 0,8-1 0,7-1 0,4 0 0,2 2 0,-4 0 0,-4 0 0,-4 0 0,-2-1 0,0 1 0,-9-1 0,-3 0 0,-16 0 0,-6-3 0,-5-2 0,2-1 0,4 3 0,3 2 0,9 3 0,2 1 0,10 0 0,0 0 0,11 0 0,9 0 0,12 0 0,7 0 0,-5 0 0,-9 0 0,-11 0 0,-12 0 0,-13-1 0,-11-3 0,-3 1 0,-4-2 0,1-1 0,1 1 0,-2-1 0,3 1 0,3 1 0,2 1 0,1-1 0,0 1 0,0-2 0,1 0 0,3 0 0,2 2 0,3-1 0,3 1 0,1-2 0,1 2 0,0-2 0,4 1 0,3 0 0,4 1 0,2 1 0,1 1 0,-1 1 0,1 0 0,-2 0 0,0 0 0,-1 0 0,-2 0 0,0 0 0,-3 0 0,-2 0 0,0 0 0,-1 0 0,-1 2 0,0 1 0,-4 0 0,-3 0 0,-5 0 0,-5 0 0,-1 1 0,-1-1 0,1-2 0,0-1 0,2 0 0,1 0 0,2 0 0,0 0 0,3-2 0,2-1 0,2-6 0,2 2 0,1-1 0,2 1 0,1 3 0,2 1 0,3 2 0,1 1 0,0 0 0,0 0 0,-1 0 0,1 0 0,3 0 0,-4 0 0,3 0 0,-5 0 0,1 0 0,0 0 0,-1 0 0,-1 0 0,1 0 0,-2 3 0,0-1 0,0 2 0,-1 1 0,0-3 0,2 2 0,0-2 0,0 0 0,3-1 0,-1-1 0,3 0 0,2 0 0,3 0 0,2 0 0,-1 3 0,1 1 0,-6 1 0,-2-1 0,-3-2 0,-4 0 0,-14-2 0,6 0 0,-15 0 0,9-1 0,-5-3 0,0-2 0,3-2 0,3-1 0,1 3 0,2 2 0,0 2 0,-1 0 0,3-1 0,-1-1 0,3 2 0,0 0 0,2 2 0,0 0 0,1-1 0,1-3 0,0 2 0,1 7 0,0-2 0,0 10 0,2-4 0,0 4 0,2-1 0,0-2 0,0-1 0,-2-2 0,1 1 0,1-1 0,-1 0 0,1-1 0,0 1 0,0-1 0,-1 0 0,0 0 0,-1-2 0,1 1 0,2-2 0,-1 0 0,1 0 0,0-1 0,1-1 0,1-1 0,0 0 0,-1 0 0,2 0 0,3 0 0,-3 0 0,4 0 0,-3 0 0,-1 0 0,-2-1 0,-4-1 0,-2-2 0,0-3 0,0-3 0,0-1 0,0 2 0,-3 2 0,-2 1 0,-3-1 0,-1-1 0,1 0 0,1 3 0,3 2 0,0-2 0,1 3 0,0-3 0,0 4 0,-1-1 0,-1 2 0,1 0 0,-1 0 0,0 0 0,2 0 0,-2 0 0,1 0 0,-1 0 0,1 0 0,0 0 0,0 0 0,0 0 0,0 0 0,0 0 0,0 0 0,1 0 0,0 0 0,0 0 0,0 0 0,0 0 0,1 1 0,1 2 0,-1 1 0,0 1 0,1-1 0,-1-1 0,2 1 0,0-1 0,0-1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Click to edit Master text styles</a:t>
            </a:r>
          </a:p>
          <a:p>
            <a:pPr lvl="1"/>
            <a:r>
              <a:rPr lang="ru-RU" noProof="0"/>
              <a:t>Second level</a:t>
            </a:r>
          </a:p>
          <a:p>
            <a:pPr lvl="2"/>
            <a:r>
              <a:rPr lang="ru-RU" noProof="0"/>
              <a:t>Third level</a:t>
            </a:r>
          </a:p>
          <a:p>
            <a:pPr lvl="3"/>
            <a:r>
              <a:rPr lang="ru-RU" noProof="0"/>
              <a:t>Fourth level</a:t>
            </a:r>
          </a:p>
          <a:p>
            <a:pPr lvl="4"/>
            <a:r>
              <a:rPr lang="ru-RU" noProof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77FC5EB-476C-4055-B07A-AAAE6AA104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64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6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23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5390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5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6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63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5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7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5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9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6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5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7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24" name="Group 34823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34825" name="Rectangle 34824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826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A7024FEC-88DD-D72B-F7DB-A9E04BEC9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6027"/>
          <a:stretch/>
        </p:blipFill>
        <p:spPr>
          <a:xfrm>
            <a:off x="2708" y="10"/>
            <a:ext cx="9141292" cy="6857990"/>
          </a:xfrm>
          <a:prstGeom prst="rect">
            <a:avLst/>
          </a:prstGeom>
        </p:spPr>
      </p:pic>
      <p:grpSp>
        <p:nvGrpSpPr>
          <p:cNvPr id="34828" name="Group 34827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2235200"/>
            <a:ext cx="8236546" cy="2396067"/>
            <a:chOff x="605895" y="2235200"/>
            <a:chExt cx="10982062" cy="2396067"/>
          </a:xfrm>
        </p:grpSpPr>
        <p:sp>
          <p:nvSpPr>
            <p:cNvPr id="34829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830" name="Group 34829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4831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32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33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34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35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36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37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38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39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40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41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42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43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44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45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46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47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48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49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50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00250" y="2484389"/>
            <a:ext cx="5143500" cy="72209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>
                <a:solidFill>
                  <a:schemeClr val="tx2"/>
                </a:solidFill>
              </a:rPr>
              <a:t>&lt;</a:t>
            </a:r>
            <a:r>
              <a:rPr lang="en-US" dirty="0" err="1">
                <a:solidFill>
                  <a:schemeClr val="tx2"/>
                </a:solidFill>
              </a:rPr>
              <a:t>SmartVet</a:t>
            </a:r>
            <a:r>
              <a:rPr lang="en-US" dirty="0">
                <a:solidFill>
                  <a:schemeClr val="tx2"/>
                </a:solidFill>
              </a:rPr>
              <a:t>&gt;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1800" dirty="0" err="1">
                <a:solidFill>
                  <a:schemeClr val="tx2"/>
                </a:solidFill>
              </a:rPr>
              <a:t>Gestionale</a:t>
            </a:r>
            <a:r>
              <a:rPr lang="en-US" sz="1800" dirty="0">
                <a:solidFill>
                  <a:schemeClr val="tx2"/>
                </a:solidFill>
              </a:rPr>
              <a:t> per </a:t>
            </a:r>
            <a:r>
              <a:rPr lang="en-US" sz="1800" dirty="0" err="1">
                <a:solidFill>
                  <a:schemeClr val="tx2"/>
                </a:solidFill>
              </a:rPr>
              <a:t>cliniche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veterinarie</a:t>
            </a:r>
            <a:endParaRPr lang="uk-UA" dirty="0">
              <a:solidFill>
                <a:schemeClr val="tx2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00250" y="3308084"/>
            <a:ext cx="5143500" cy="722097"/>
          </a:xfrm>
        </p:spPr>
        <p:txBody>
          <a:bodyPr>
            <a:normAutofit fontScale="85000" lnSpcReduction="10000"/>
          </a:bodyPr>
          <a:lstStyle/>
          <a:p>
            <a:pPr algn="ctr">
              <a:defRPr/>
            </a:pP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Programmazione ad Oggetti ed Ingegneria del Software</a:t>
            </a:r>
          </a:p>
          <a:p>
            <a:pPr algn="ctr">
              <a:defRPr/>
            </a:pPr>
            <a:r>
              <a:rPr lang="it-IT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A.A. 2021/2022</a:t>
            </a:r>
          </a:p>
          <a:p>
            <a:pPr algn="ctr">
              <a:defRPr/>
            </a:pPr>
            <a:endParaRPr lang="uk-UA" sz="1800" b="0" dirty="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5D5DFA-0147-F26E-B81C-AF76052DD03C}"/>
              </a:ext>
            </a:extLst>
          </p:cNvPr>
          <p:cNvSpPr txBox="1"/>
          <p:nvPr/>
        </p:nvSpPr>
        <p:spPr>
          <a:xfrm>
            <a:off x="2063020" y="4036788"/>
            <a:ext cx="5130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Gruppo MMA - Martina Fiorino, Margherita Milani, Asia Gatti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3481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CE3398E7-8542-6194-8983-10468A57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794258"/>
          </a:xfrm>
        </p:spPr>
        <p:txBody>
          <a:bodyPr/>
          <a:lstStyle/>
          <a:p>
            <a:r>
              <a:rPr lang="it-IT" dirty="0"/>
              <a:t>Requisiti funzionali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BCAAF77-F834-30D4-1FC7-1726B39E4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1556792"/>
            <a:ext cx="7429499" cy="42344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sz="2800" dirty="0"/>
              <a:t>Descrivono servizi e funzionalità offerte dal programma</a:t>
            </a:r>
          </a:p>
          <a:p>
            <a:pPr marL="0" indent="0">
              <a:buNone/>
            </a:pPr>
            <a:r>
              <a:rPr lang="it-IT" sz="2800" b="1" dirty="0"/>
              <a:t>Esempi</a:t>
            </a:r>
            <a:r>
              <a:rPr lang="it-IT" sz="2800" dirty="0"/>
              <a:t>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 possibilità di poter prenotare una visita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 possibilità di usufruire dei farmaci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Possibilità per il veterinario di poter inserire dati dei pazienti in database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Possibilità per il veterinario di poter inserire dati dei clienti in database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 possibilità per un veterinario di adibire una sala ad una visita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066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626FC4-4E1D-4468-5BF9-681B238C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866266"/>
          </a:xfrm>
        </p:spPr>
        <p:txBody>
          <a:bodyPr/>
          <a:lstStyle/>
          <a:p>
            <a:r>
              <a:rPr lang="it-IT" dirty="0"/>
              <a:t>Requisiti non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0498FA-3DC7-8E18-5AAA-9BA18D051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1484784"/>
            <a:ext cx="7429499" cy="430641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sz="2600" dirty="0"/>
              <a:t>Descrivono dei vincoli su servizi e funzionalità del programma;</a:t>
            </a:r>
            <a:endParaRPr lang="it-IT" sz="2200" dirty="0"/>
          </a:p>
          <a:p>
            <a:pPr marL="0" indent="0">
              <a:buNone/>
            </a:pPr>
            <a:r>
              <a:rPr lang="it-IT" sz="2600" b="1" dirty="0"/>
              <a:t>Esempi</a:t>
            </a:r>
            <a:r>
              <a:rPr lang="it-IT" sz="2600" dirty="0"/>
              <a:t>:</a:t>
            </a:r>
          </a:p>
          <a:p>
            <a:r>
              <a:rPr lang="it-IT" sz="2600" dirty="0"/>
              <a:t>Di prodotto</a:t>
            </a:r>
          </a:p>
          <a:p>
            <a:pPr lvl="1"/>
            <a:r>
              <a:rPr lang="it-IT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l’applicazione deve fornire un’interfaccia grafica facilmente consultabile per gli utenti</a:t>
            </a:r>
            <a:endParaRPr lang="it-IT" sz="1800" dirty="0"/>
          </a:p>
          <a:p>
            <a:r>
              <a:rPr lang="it-IT" sz="2500" dirty="0"/>
              <a:t>Organizzativi</a:t>
            </a:r>
            <a:endParaRPr lang="it-IT" dirty="0"/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it-IT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 documentazione e il codice sorgente del progetto si trovano su una repository della piattaforma GitHub</a:t>
            </a:r>
          </a:p>
          <a:p>
            <a:r>
              <a:rPr lang="it-IT" sz="2600" dirty="0"/>
              <a:t>Esterni</a:t>
            </a:r>
            <a:endParaRPr lang="it-IT" sz="2300" dirty="0"/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it-IT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 ogni sala non sarà possibile ospitare più di un paziente alla volta</a:t>
            </a:r>
          </a:p>
          <a:p>
            <a:pPr lvl="1"/>
            <a:r>
              <a:rPr lang="it-IT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 veterinario può avere solo un appuntamento alla volta</a:t>
            </a:r>
            <a:endParaRPr lang="it-IT" sz="19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194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6C54D0-9F0A-CA71-E11F-AD90A4C3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082290"/>
          </a:xfrm>
        </p:spPr>
        <p:txBody>
          <a:bodyPr/>
          <a:lstStyle/>
          <a:p>
            <a:r>
              <a:rPr lang="it-IT" dirty="0"/>
              <a:t>Requisiti di dominio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BA323B-2112-148C-02D6-4937D4E27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1700808"/>
            <a:ext cx="7429499" cy="409039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Descrivono le caratteristiche generali del dominio applicativo;</a:t>
            </a:r>
          </a:p>
          <a:p>
            <a:pPr marL="0" indent="0">
              <a:buNone/>
            </a:pPr>
            <a:r>
              <a:rPr lang="it-IT" b="1" dirty="0"/>
              <a:t>Esempi: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20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clinica non potrà mai essere aperta senza la presenza di almeno un veterinario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0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potranno esserci più di una visita od operazione alla stessa ora dello stesso giorno</a:t>
            </a:r>
          </a:p>
          <a:p>
            <a:pPr marL="0" indent="0">
              <a:buNone/>
            </a:pP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47989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44BD02-CF72-82E8-A575-4D90424A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938274"/>
          </a:xfrm>
        </p:spPr>
        <p:txBody>
          <a:bodyPr/>
          <a:lstStyle/>
          <a:p>
            <a:r>
              <a:rPr lang="it-IT" dirty="0"/>
              <a:t>Casi d’uso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DA3A5E-F85F-199C-B2FC-A1E61AE95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1628800"/>
            <a:ext cx="7429499" cy="410445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Caso d’uso 1: </a:t>
            </a:r>
            <a:r>
              <a:rPr lang="it-IT" sz="2800" dirty="0">
                <a:effectLst/>
                <a:latin typeface="Calibri Light" panose="020F0302020204030204" pitchFamily="34" charset="0"/>
                <a:ea typeface="Andale Sans UI"/>
              </a:rPr>
              <a:t>Registrazione su </a:t>
            </a:r>
            <a:r>
              <a:rPr lang="it-IT" sz="2800" dirty="0" err="1">
                <a:effectLst/>
                <a:latin typeface="Calibri Light" panose="020F0302020204030204" pitchFamily="34" charset="0"/>
                <a:ea typeface="Andale Sans UI"/>
              </a:rPr>
              <a:t>SmartVet</a:t>
            </a:r>
            <a:endParaRPr lang="it-IT" sz="2000" dirty="0">
              <a:effectLst/>
              <a:latin typeface="Calibri Light" panose="020F0302020204030204" pitchFamily="34" charset="0"/>
              <a:ea typeface="Andale Sans UI"/>
            </a:endParaRPr>
          </a:p>
          <a:p>
            <a:pPr marL="285750" indent="-285750"/>
            <a:r>
              <a:rPr lang="it-IT" sz="2800" dirty="0"/>
              <a:t>Caso d’uso 2: </a:t>
            </a:r>
            <a:r>
              <a:rPr lang="it-IT" dirty="0">
                <a:effectLst/>
                <a:latin typeface="Calibri Light" panose="020F0302020204030204" pitchFamily="34" charset="0"/>
                <a:ea typeface="Andale Sans UI"/>
              </a:rPr>
              <a:t>Login e prenotazione</a:t>
            </a:r>
            <a:endParaRPr lang="it-IT" sz="2800" dirty="0">
              <a:effectLst/>
              <a:latin typeface="Calibri Light" panose="020F0302020204030204" pitchFamily="34" charset="0"/>
              <a:ea typeface="Andale Sans UI"/>
            </a:endParaRPr>
          </a:p>
          <a:p>
            <a:pPr marL="285750" indent="-285750"/>
            <a:r>
              <a:rPr lang="it-IT" sz="2800" dirty="0"/>
              <a:t>Caso d’uso 3: </a:t>
            </a:r>
            <a:r>
              <a:rPr lang="it-IT" dirty="0">
                <a:effectLst/>
                <a:latin typeface="Calibri Light" panose="020F0302020204030204" pitchFamily="34" charset="0"/>
                <a:ea typeface="Andale Sans UI"/>
              </a:rPr>
              <a:t>Esecuzione e fatturazione della visita</a:t>
            </a:r>
          </a:p>
          <a:p>
            <a:pPr marL="285750" indent="-285750"/>
            <a:r>
              <a:rPr lang="it-IT" sz="2800" dirty="0"/>
              <a:t>Caso d’uso 4: </a:t>
            </a:r>
            <a:r>
              <a:rPr lang="it-IT" dirty="0">
                <a:effectLst/>
                <a:latin typeface="Calibri Light" panose="020F0302020204030204" pitchFamily="34" charset="0"/>
                <a:ea typeface="Andale Sans UI"/>
              </a:rPr>
              <a:t>Acquisto nuovi prodotti</a:t>
            </a:r>
          </a:p>
          <a:p>
            <a:pPr marL="285750" indent="-285750"/>
            <a:r>
              <a:rPr lang="it-IT" sz="2800" dirty="0"/>
              <a:t>Caso d’uso 5: </a:t>
            </a:r>
            <a:r>
              <a:rPr lang="it-IT" dirty="0">
                <a:effectLst/>
                <a:latin typeface="Calibri Light" panose="020F0302020204030204" pitchFamily="34" charset="0"/>
                <a:ea typeface="Andale Sans UI"/>
              </a:rPr>
              <a:t>Inserimento, modifica, eliminazione e aggiornamento dati anagrafica</a:t>
            </a:r>
          </a:p>
          <a:p>
            <a:pPr marL="285750" indent="-285750"/>
            <a:r>
              <a:rPr lang="it-IT" sz="2800" dirty="0"/>
              <a:t>Caso d’uso 6: </a:t>
            </a:r>
            <a:r>
              <a:rPr lang="it-IT" sz="2600" dirty="0">
                <a:effectLst/>
                <a:latin typeface="Calibri Light" panose="020F0302020204030204" pitchFamily="34" charset="0"/>
                <a:ea typeface="Andale Sans UI"/>
              </a:rPr>
              <a:t>Inserimento, modifica, eliminazione, fattura e aggiornamento dati magazzino</a:t>
            </a:r>
          </a:p>
          <a:p>
            <a:pPr marL="285750" indent="-285750"/>
            <a:endParaRPr lang="it-IT" dirty="0">
              <a:effectLst/>
              <a:latin typeface="Calibri Light" panose="020F0302020204030204" pitchFamily="34" charset="0"/>
              <a:ea typeface="Andale Sans UI"/>
            </a:endParaRPr>
          </a:p>
          <a:p>
            <a:pPr marL="285750" indent="-285750"/>
            <a:endParaRPr lang="it-IT" dirty="0">
              <a:effectLst/>
              <a:latin typeface="Calibri Light" panose="020F0302020204030204" pitchFamily="34" charset="0"/>
              <a:ea typeface="Andale Sans UI"/>
            </a:endParaRPr>
          </a:p>
          <a:p>
            <a:pPr marL="285750" indent="-285750"/>
            <a:endParaRPr lang="it-IT" sz="3200" dirty="0">
              <a:effectLst/>
              <a:latin typeface="Calibri Light" panose="020F0302020204030204" pitchFamily="34" charset="0"/>
              <a:ea typeface="Andale Sans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0488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01CEF19-8DD5-0051-EC01-9EE0673C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99" y="618518"/>
            <a:ext cx="7313959" cy="866266"/>
          </a:xfrm>
        </p:spPr>
        <p:txBody>
          <a:bodyPr/>
          <a:lstStyle/>
          <a:p>
            <a:r>
              <a:rPr lang="it-IT" dirty="0"/>
              <a:t>Caso d’uso 1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B1FC3CD1-7D25-5905-0F37-ED4EF553D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1484784"/>
            <a:ext cx="7429499" cy="43924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Caso d’uso 1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  <a:tabLst>
                <a:tab pos="1614170" algn="l"/>
              </a:tabLst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Scopo: 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Registrazione su </a:t>
            </a:r>
            <a:r>
              <a:rPr lang="it-IT" sz="1800" kern="150" dirty="0" err="1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SmartVet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Attori primari: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 veterinario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Interessi: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Veterinario: vuole registrarsi su </a:t>
            </a:r>
            <a:r>
              <a:rPr lang="it-IT" sz="1800" kern="150" dirty="0" err="1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SmartVet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 per avere una panoramica generale della situazione della clinica</a:t>
            </a:r>
            <a:endParaRPr lang="it-IT" sz="1800" kern="150" dirty="0">
              <a:effectLst/>
              <a:latin typeface="Symbol" panose="05050102010706020507" pitchFamily="18" charset="2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Precondizioni: 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deve essere già inserito nella lista dei dipendenti</a:t>
            </a:r>
          </a:p>
          <a:p>
            <a:pPr marL="0" indent="0">
              <a:buNone/>
            </a:pPr>
            <a:endParaRPr lang="it-IT" sz="1800" kern="150" dirty="0">
              <a:effectLst/>
              <a:latin typeface="Calibri Light" panose="020F0302020204030204" pitchFamily="34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apre la pagina apposita per la registrazione.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it-IT" sz="1800" kern="150" dirty="0">
              <a:effectLst/>
              <a:latin typeface="Calibri Light" panose="020F0302020204030204" pitchFamily="34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inserirà uno username e una password adatti per la registrazione, i quali saranno richiesti come chiavi di accesso a </a:t>
            </a:r>
            <a:r>
              <a:rPr lang="it-IT" sz="1800" kern="150" dirty="0" err="1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SmartVet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402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01CEF19-8DD5-0051-EC01-9EE0673C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99" y="618518"/>
            <a:ext cx="7313959" cy="650242"/>
          </a:xfrm>
        </p:spPr>
        <p:txBody>
          <a:bodyPr/>
          <a:lstStyle/>
          <a:p>
            <a:r>
              <a:rPr lang="it-IT" dirty="0"/>
              <a:t>Caso d’uso 2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B1FC3CD1-7D25-5905-0F37-ED4EF553D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284536"/>
            <a:ext cx="7604373" cy="482670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sz="20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Caso d’uso 2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20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Scopo: </a:t>
            </a: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Login veterinario/direzione e</a:t>
            </a:r>
            <a:r>
              <a:rPr lang="it-IT" sz="20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 </a:t>
            </a: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Prenotazione visita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20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Attori primari: </a:t>
            </a: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Cliente, veterinario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20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Interessi: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Cliente: vuole prenotare una visita per il futuro paziente, ovvero il suo animale, all’ora e nella data disponibili</a:t>
            </a:r>
            <a:endParaRPr lang="it-IT" sz="2000" kern="150" dirty="0">
              <a:effectLst/>
              <a:latin typeface="Symbol" panose="05050102010706020507" pitchFamily="18" charset="2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Direzione: può controllare e gestire gli appuntamenti di tutti i veterinari e dovrà annotare quanto gli viene riferito dal veterinario, nel caso in cui questo non usi la piattaforma.</a:t>
            </a:r>
            <a:endParaRPr lang="it-IT" sz="2000" kern="150" dirty="0">
              <a:effectLst/>
              <a:latin typeface="Symbol" panose="05050102010706020507" pitchFamily="18" charset="2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Veterinario: vuole entrare sulla piattaforma per controllare gli appuntamenti personali che ci saranno nella giornata e prenotare le visite richieste dal cliente</a:t>
            </a:r>
            <a:r>
              <a:rPr lang="it-IT" sz="20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 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20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Precondizioni: </a:t>
            </a: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deve essersi registrato. 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cliente richiede al veterinario (o alla direzione) la prenotazione di una visita per il paziente, alla data e all’ora disponibili.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(o la direzione) effettuerà il login sulla piattaforma con le proprie credenziali.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veterinario, una volta effettuato l’accesso, potrà prendere visione delle visite personali programmate. Nel caso della direzione potrà vederle tutte.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Nella sezione sale occupate potrà vedere le sale occupate da ogni veterinario per stabilire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dove effettuare la visita e in che data e a che ora.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20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(o la direzione) verificherà che non si sovrappongano appuntamenti e registrerà l’appuntamento del cliente, occupando quel posto e anche la sala dedicata.</a:t>
            </a:r>
            <a:endParaRPr lang="it-IT" sz="20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4972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01CEF19-8DD5-0051-EC01-9EE0673C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548680"/>
            <a:ext cx="7313959" cy="576064"/>
          </a:xfrm>
        </p:spPr>
        <p:txBody>
          <a:bodyPr>
            <a:normAutofit fontScale="90000"/>
          </a:bodyPr>
          <a:lstStyle/>
          <a:p>
            <a:r>
              <a:rPr lang="it-IT" dirty="0"/>
              <a:t>Caso d’uso 3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B1FC3CD1-7D25-5905-0F37-ED4EF553D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1052736"/>
            <a:ext cx="7604373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9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Scopo: </a:t>
            </a: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Esecuzione della visita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9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Attori primari: </a:t>
            </a: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Cliente, veterinario, paziente, direzione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9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Interessi: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Cliente: vuole far visitare dal veterinario il proprio animale, ovvero il paziente. Quindi verificare che non ci siano problemi, ed eventualmente risolverli.</a:t>
            </a:r>
            <a:endParaRPr lang="it-IT" sz="900" kern="150" dirty="0">
              <a:effectLst/>
              <a:latin typeface="Symbol" panose="05050102010706020507" pitchFamily="18" charset="2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Veterinario: dovrà visitare il paziente e fornire al cliente l’eventuale diagnosi, con eventuali farmaci.</a:t>
            </a:r>
            <a:endParaRPr lang="it-IT" sz="900" kern="150" dirty="0">
              <a:effectLst/>
              <a:latin typeface="Symbol" panose="05050102010706020507" pitchFamily="18" charset="2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Paziente: dovrà farsi visitare ed eventualmente farsi somministrare farmaci.</a:t>
            </a:r>
            <a:endParaRPr lang="it-IT" sz="900" kern="150" dirty="0">
              <a:effectLst/>
              <a:latin typeface="Symbol" panose="05050102010706020507" pitchFamily="18" charset="2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Direzione: dovrà annotare quanto riferitogli dal veterinario, nel caso in cui questo non usi la piattaforma.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9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Precondizioni: </a:t>
            </a: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cliente deve essere in clinica all’ora e nella data prestabilita, con il paziente. Il veterinario deve essere in struttura.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cliente entra nella clinica alla data ed ora prestabilita.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visita il paziente.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Al termine della visita, il veterinario discute con il cliente della visita.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prescrive eventuali farmaci o terapie al paziente.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discute con il cliente per la prenotazione di un’altra eventuale visita o operazione.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(o la direzione, su richiesta del veterinario) inserisce su </a:t>
            </a:r>
            <a:r>
              <a:rPr lang="it-IT" sz="900" kern="150" dirty="0" err="1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SmartVet</a:t>
            </a: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 le eventuali vendite  di farmaci o prodotti vendita cliccando il tasto fattura e questi entreranno nella sezione entrate.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Cliccando sull’appuntamento effettuato fatturerà anche l’appuntamento, che entrerà nella sezione entrate.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(o direzione) registrerà anche l’eventuale utilizzo dei prodotti aggiornando il magazzino.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Se prevista una nuova visita o operazione, il cliente si accorda con il veterinario (o la direzione) per un appuntamento ad una data e ora stabilita.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(o la direzione) annoterà su </a:t>
            </a:r>
            <a:r>
              <a:rPr lang="it-IT" sz="900" kern="150" dirty="0" err="1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SmartVet</a:t>
            </a:r>
            <a:r>
              <a:rPr lang="it-IT" sz="9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 la nuova eventuale data, la quale verrà registrata e resa visibile.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82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01CEF19-8DD5-0051-EC01-9EE0673C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99" y="404664"/>
            <a:ext cx="7313959" cy="1080120"/>
          </a:xfrm>
        </p:spPr>
        <p:txBody>
          <a:bodyPr/>
          <a:lstStyle/>
          <a:p>
            <a:r>
              <a:rPr lang="it-IT" dirty="0"/>
              <a:t>Caso d’uso 4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B1FC3CD1-7D25-5905-0F37-ED4EF553D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1484784"/>
            <a:ext cx="7604373" cy="496855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Scopo: 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Acquisto nuovi prodotti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Attori primari: 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Veterinario, fornitori, direzione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Interessi: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Veterinario: Notata l’assenza di prodotti, in quanto usati o venduti, vorrà rifornire il magazzino. </a:t>
            </a:r>
            <a:endParaRPr lang="it-IT" sz="1800" kern="150" dirty="0">
              <a:effectLst/>
              <a:latin typeface="Symbol" panose="05050102010706020507" pitchFamily="18" charset="2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Fornitori: dovrà consegnare alla clinica i prodotti ordinati.</a:t>
            </a:r>
            <a:endParaRPr lang="it-IT" sz="1800" kern="150" dirty="0">
              <a:effectLst/>
              <a:latin typeface="Symbol" panose="05050102010706020507" pitchFamily="18" charset="2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Direzione: dovrà annotare sulla piattaforma quanto richiesto dal veterinario, nel caso in cui questo non usi la piattaforma.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Precondizioni: 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Aver controllato il magazzino. 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 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veterinario, notata la mancanza di prodotti in magazzino, riferirà alla direzione la volontà di acquistare i prodotti mancanti dal fornitore.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La direzione contatterà il fornitore per l’acquisto dei prodotti.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fornitore darà disponibilità per l’acquisto.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Direzione e fornitore si accordano sui prodotti da acquistare e sulla quantità degli ordini.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fornitore si impegnerà, secondo ora e data prestabilite, a consegnare i prodotti.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fornitore, nel giorno prestabilito, consegnerà alla clinica i prodotti, esibendo fattura.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dirty="0">
                <a:effectLst/>
                <a:latin typeface="Calibri Light" panose="020F0302020204030204" pitchFamily="34" charset="0"/>
                <a:ea typeface="Andale Sans UI"/>
              </a:rPr>
              <a:t>Il veterinario pagherà la fattura e la direzione o il veterinario inserirà su </a:t>
            </a:r>
            <a:r>
              <a:rPr lang="it-IT" sz="1800" dirty="0" err="1">
                <a:effectLst/>
                <a:latin typeface="Calibri Light" panose="020F0302020204030204" pitchFamily="34" charset="0"/>
                <a:ea typeface="Andale Sans UI"/>
              </a:rPr>
              <a:t>SmartVet</a:t>
            </a:r>
            <a:r>
              <a:rPr lang="it-IT" sz="1800" dirty="0">
                <a:effectLst/>
                <a:latin typeface="Calibri Light" panose="020F0302020204030204" pitchFamily="34" charset="0"/>
                <a:ea typeface="Andale Sans UI"/>
              </a:rPr>
              <a:t>, nella sezione magazzino, i prodotti acquistati e, nella sezione delle uscite, l’importo della fattura e la causale di questa. </a:t>
            </a:r>
            <a:endParaRPr lang="it-IT" sz="9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32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01CEF19-8DD5-0051-EC01-9EE0673C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99" y="404664"/>
            <a:ext cx="7313959" cy="1080120"/>
          </a:xfrm>
        </p:spPr>
        <p:txBody>
          <a:bodyPr/>
          <a:lstStyle/>
          <a:p>
            <a:r>
              <a:rPr lang="it-IT" dirty="0"/>
              <a:t>Caso d’uso 5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B1FC3CD1-7D25-5905-0F37-ED4EF553D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1484784"/>
            <a:ext cx="7604373" cy="47525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Caso d’uso 5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Scopo: 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Inserimento, modifica, eliminazione e aggiornamento dati anagrafica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Attori primari: 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Veterinario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Interessi: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Veterinario: vorrà inserire/modificare/eliminare/aggiornare i dati riguardanti: clienti, pazienti, fornitori.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Precondizioni: 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Avere i dati corretti da inserire su </a:t>
            </a:r>
            <a:r>
              <a:rPr lang="it-IT" sz="1800" kern="150" dirty="0" err="1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SmartVet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 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(o direzione) avrà la necessità di registrare/modificare/eliminare/aggiornare dei nuovi clienti, pazienti o fornitori.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Una volta raccolti i dati necessari, il veterinario effettuerà il login sulla piattaforma.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Dalla dashboard, il veterinario andrà nella sezione “anagrafica” dove sceglierà l’argomento interessato.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Dopo aver scelto, accederà alla pagina desiderata e potrà aggiungere/modificare/eliminare/aggiornare i nuovi dati.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59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01CEF19-8DD5-0051-EC01-9EE0673C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99" y="404664"/>
            <a:ext cx="7313959" cy="1080120"/>
          </a:xfrm>
        </p:spPr>
        <p:txBody>
          <a:bodyPr/>
          <a:lstStyle/>
          <a:p>
            <a:r>
              <a:rPr lang="it-IT" dirty="0"/>
              <a:t>Caso d’uso 6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B1FC3CD1-7D25-5905-0F37-ED4EF553D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1484784"/>
            <a:ext cx="7604373" cy="453650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Caso d’uso 6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Scopo: 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Inserimento, modifica, eliminazione e aggiornamento dati magazzino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Attori primari: 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Veterinario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Interessi: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lv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Veterinario: vorrà inserire/modificare/eliminare/aggiornare i dati riguardanti: farmaci, prodotti utili e prodotti da vendere.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b="1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Precondizioni: </a:t>
            </a: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Avere i dati corretti da inserire su </a:t>
            </a:r>
            <a:r>
              <a:rPr lang="it-IT" sz="1800" kern="150" dirty="0" err="1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SmartVet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 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Il veterinario (o direzione) avrà la necessità di aggiornare il magazzino aggiungendo/modificando/eliminando/aggiornando i nuovi farmaci, prodotti utili e da vendere.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Una volta raccolti i dati necessari, il veterinario effettuerà il login sulla piattaforma.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Dalla dashboard, il veterinario andrà nella sezione “magazzino” dove sceglierà l’argomento interessato.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it-IT" sz="1800" kern="150" dirty="0">
                <a:effectLst/>
                <a:latin typeface="Calibri Light" panose="020F0302020204030204" pitchFamily="34" charset="0"/>
                <a:ea typeface="Andale Sans UI"/>
                <a:cs typeface="Tahoma" panose="020B0604030504040204" pitchFamily="34" charset="0"/>
              </a:rPr>
              <a:t>Dopo aver scelto, accederà alla pagina desiderata e potrà aggiungere/modificare/eliminare/aggiornare i nuovi dati.</a:t>
            </a: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it-IT" sz="1800" kern="150" dirty="0">
              <a:effectLst/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9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B3B400-6598-CCDB-3D79-E045B73B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226306"/>
          </a:xfrm>
        </p:spPr>
        <p:txBody>
          <a:bodyPr/>
          <a:lstStyle/>
          <a:p>
            <a:r>
              <a:rPr lang="en-GB" dirty="0" err="1"/>
              <a:t>Visualizzazione</a:t>
            </a:r>
            <a:r>
              <a:rPr lang="en-GB" dirty="0"/>
              <a:t> del </a:t>
            </a:r>
            <a:r>
              <a:rPr lang="en-GB" dirty="0" err="1"/>
              <a:t>progetto</a:t>
            </a:r>
            <a:endParaRPr lang="en-GB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CCB39A4-E12C-D24F-546E-69933FE97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32137" r="33578" b="34905"/>
          <a:stretch/>
        </p:blipFill>
        <p:spPr>
          <a:xfrm>
            <a:off x="699826" y="1700808"/>
            <a:ext cx="3753006" cy="2342155"/>
          </a:xfrm>
        </p:spPr>
      </p:pic>
      <p:pic>
        <p:nvPicPr>
          <p:cNvPr id="4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F4DE93A-8BBA-741A-89DD-887A3FB87F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" r="67039" b="63915"/>
          <a:stretch/>
        </p:blipFill>
        <p:spPr>
          <a:xfrm>
            <a:off x="4511781" y="4221088"/>
            <a:ext cx="3822426" cy="241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A725A1-525D-BBB4-3F41-80157A02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20688"/>
            <a:ext cx="7429499" cy="578234"/>
          </a:xfrm>
        </p:spPr>
        <p:txBody>
          <a:bodyPr>
            <a:normAutofit fontScale="90000"/>
          </a:bodyPr>
          <a:lstStyle/>
          <a:p>
            <a:r>
              <a:rPr lang="it-IT" dirty="0"/>
              <a:t>Diagramma casi d’uso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1B22402-615C-F0E7-BF70-EA80E7A57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907" t="19920" r="34032" b="13835"/>
          <a:stretch/>
        </p:blipFill>
        <p:spPr>
          <a:xfrm>
            <a:off x="2635773" y="1412776"/>
            <a:ext cx="3808435" cy="4883139"/>
          </a:xfrm>
        </p:spPr>
      </p:pic>
    </p:spTree>
    <p:extLst>
      <p:ext uri="{BB962C8B-B14F-4D97-AF65-F5344CB8AC3E}">
        <p14:creationId xmlns:p14="http://schemas.microsoft.com/office/powerpoint/2010/main" val="302831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77ACA-93EA-B92E-495C-91C8EB3A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18518"/>
            <a:ext cx="7385967" cy="578234"/>
          </a:xfrm>
        </p:spPr>
        <p:txBody>
          <a:bodyPr>
            <a:normAutofit fontScale="90000"/>
          </a:bodyPr>
          <a:lstStyle/>
          <a:p>
            <a:r>
              <a:rPr lang="it-IT" dirty="0"/>
              <a:t>Diagramma delle classi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D616457-2817-57CF-69CE-F2D9799AE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" t="17039" r="2736" b="11010"/>
          <a:stretch/>
        </p:blipFill>
        <p:spPr>
          <a:xfrm>
            <a:off x="1367644" y="1223789"/>
            <a:ext cx="6300700" cy="494151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3528B0-A459-8BE8-F29F-FFC21919C40D}"/>
                  </a:ext>
                </a:extLst>
              </p14:cNvPr>
              <p14:cNvContentPartPr/>
              <p14:nvPr/>
            </p14:nvContentPartPr>
            <p14:xfrm>
              <a:off x="7204636" y="6120724"/>
              <a:ext cx="126360" cy="7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3528B0-A459-8BE8-F29F-FFC21919C4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5636" y="6111724"/>
                <a:ext cx="144000" cy="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876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77ACA-93EA-B92E-495C-91C8EB3A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18518"/>
            <a:ext cx="7385967" cy="578234"/>
          </a:xfrm>
        </p:spPr>
        <p:txBody>
          <a:bodyPr>
            <a:normAutofit fontScale="90000"/>
          </a:bodyPr>
          <a:lstStyle/>
          <a:p>
            <a:r>
              <a:rPr lang="it-IT" dirty="0"/>
              <a:t>Diagramma delle Sequenze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EC858CC0-0340-664A-AF62-768B8E9AB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6" t="31271" r="13380" b="11802"/>
          <a:stretch/>
        </p:blipFill>
        <p:spPr>
          <a:xfrm>
            <a:off x="467544" y="1700808"/>
            <a:ext cx="8293780" cy="3096344"/>
          </a:xfrm>
        </p:spPr>
      </p:pic>
    </p:spTree>
    <p:extLst>
      <p:ext uri="{BB962C8B-B14F-4D97-AF65-F5344CB8AC3E}">
        <p14:creationId xmlns:p14="http://schemas.microsoft.com/office/powerpoint/2010/main" val="1375897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77ACA-93EA-B92E-495C-91C8EB3A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18518"/>
            <a:ext cx="7385967" cy="578234"/>
          </a:xfrm>
        </p:spPr>
        <p:txBody>
          <a:bodyPr>
            <a:normAutofit fontScale="90000"/>
          </a:bodyPr>
          <a:lstStyle/>
          <a:p>
            <a:r>
              <a:rPr lang="it-IT" dirty="0"/>
              <a:t>Diagramma delle Sequenze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8D468CF-02F1-86CD-82AF-A6C19E98A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0" t="773" b="13835"/>
          <a:stretch/>
        </p:blipFill>
        <p:spPr>
          <a:xfrm>
            <a:off x="853663" y="1484784"/>
            <a:ext cx="7437153" cy="4464496"/>
          </a:xfrm>
        </p:spPr>
      </p:pic>
    </p:spTree>
    <p:extLst>
      <p:ext uri="{BB962C8B-B14F-4D97-AF65-F5344CB8AC3E}">
        <p14:creationId xmlns:p14="http://schemas.microsoft.com/office/powerpoint/2010/main" val="2540878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77ACA-93EA-B92E-495C-91C8EB3A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18518"/>
            <a:ext cx="7385967" cy="578234"/>
          </a:xfrm>
        </p:spPr>
        <p:txBody>
          <a:bodyPr>
            <a:normAutofit fontScale="90000"/>
          </a:bodyPr>
          <a:lstStyle/>
          <a:p>
            <a:r>
              <a:rPr lang="it-IT" dirty="0"/>
              <a:t>Diagramma delle Sequenze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7166031-6269-88D3-4307-23BBD9DC9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t="23137" r="6049" b="13835"/>
          <a:stretch/>
        </p:blipFill>
        <p:spPr>
          <a:xfrm>
            <a:off x="719572" y="1412776"/>
            <a:ext cx="7704856" cy="4342736"/>
          </a:xfrm>
        </p:spPr>
      </p:pic>
    </p:spTree>
    <p:extLst>
      <p:ext uri="{BB962C8B-B14F-4D97-AF65-F5344CB8AC3E}">
        <p14:creationId xmlns:p14="http://schemas.microsoft.com/office/powerpoint/2010/main" val="1385484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77ACA-93EA-B92E-495C-91C8EB3A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18518"/>
            <a:ext cx="7385967" cy="578234"/>
          </a:xfrm>
        </p:spPr>
        <p:txBody>
          <a:bodyPr>
            <a:normAutofit fontScale="90000"/>
          </a:bodyPr>
          <a:lstStyle/>
          <a:p>
            <a:r>
              <a:rPr lang="it-IT" dirty="0"/>
              <a:t>Diagramma delle Sequenze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B0B3B82-2D60-7EA2-792E-633843A48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9" y="2132856"/>
            <a:ext cx="7429500" cy="2781726"/>
          </a:xfrm>
        </p:spPr>
      </p:pic>
    </p:spTree>
    <p:extLst>
      <p:ext uri="{BB962C8B-B14F-4D97-AF65-F5344CB8AC3E}">
        <p14:creationId xmlns:p14="http://schemas.microsoft.com/office/powerpoint/2010/main" val="3208750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77ACA-93EA-B92E-495C-91C8EB3A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18518"/>
            <a:ext cx="7385967" cy="578234"/>
          </a:xfrm>
        </p:spPr>
        <p:txBody>
          <a:bodyPr>
            <a:normAutofit fontScale="90000"/>
          </a:bodyPr>
          <a:lstStyle/>
          <a:p>
            <a:r>
              <a:rPr lang="it-IT" dirty="0"/>
              <a:t>Diagramma delle Sequenze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66455AC-0259-2E2E-C0BE-458C1C9E1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2" r="2341" b="11801"/>
          <a:stretch/>
        </p:blipFill>
        <p:spPr>
          <a:xfrm>
            <a:off x="807009" y="1484784"/>
            <a:ext cx="7529982" cy="4298063"/>
          </a:xfrm>
        </p:spPr>
      </p:pic>
    </p:spTree>
    <p:extLst>
      <p:ext uri="{BB962C8B-B14F-4D97-AF65-F5344CB8AC3E}">
        <p14:creationId xmlns:p14="http://schemas.microsoft.com/office/powerpoint/2010/main" val="2435249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E77ACA-93EA-B92E-495C-91C8EB3A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618518"/>
            <a:ext cx="7385967" cy="578234"/>
          </a:xfrm>
        </p:spPr>
        <p:txBody>
          <a:bodyPr>
            <a:normAutofit fontScale="90000"/>
          </a:bodyPr>
          <a:lstStyle/>
          <a:p>
            <a:r>
              <a:rPr lang="it-IT" dirty="0"/>
              <a:t>Diagramma delle Sequenze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6CEFB54-FA6C-D347-3020-1C6F5B804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4" r="1518"/>
          <a:stretch/>
        </p:blipFill>
        <p:spPr>
          <a:xfrm>
            <a:off x="238897" y="2014214"/>
            <a:ext cx="8666205" cy="2829571"/>
          </a:xfrm>
        </p:spPr>
      </p:pic>
    </p:spTree>
    <p:extLst>
      <p:ext uri="{BB962C8B-B14F-4D97-AF65-F5344CB8AC3E}">
        <p14:creationId xmlns:p14="http://schemas.microsoft.com/office/powerpoint/2010/main" val="2896461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8DC0A8-3191-2FFD-A483-AF74ACFDC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618518"/>
            <a:ext cx="7241951" cy="494553"/>
          </a:xfrm>
        </p:spPr>
        <p:txBody>
          <a:bodyPr>
            <a:normAutofit fontScale="90000"/>
          </a:bodyPr>
          <a:lstStyle/>
          <a:p>
            <a:r>
              <a:rPr lang="it-IT" dirty="0"/>
              <a:t>Modello E-R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EB22B9C-AE50-E9A8-1A9F-225C5359A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3" r="6566" b="15868"/>
          <a:stretch/>
        </p:blipFill>
        <p:spPr>
          <a:xfrm>
            <a:off x="2061325" y="1110764"/>
            <a:ext cx="5021349" cy="5536151"/>
          </a:xfrm>
        </p:spPr>
      </p:pic>
    </p:spTree>
    <p:extLst>
      <p:ext uri="{BB962C8B-B14F-4D97-AF65-F5344CB8AC3E}">
        <p14:creationId xmlns:p14="http://schemas.microsoft.com/office/powerpoint/2010/main" val="1593893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804AC-8262-5F3B-1D84-77E44923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progetto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83C1BFF-F53E-8059-63B6-83D481617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9" r="74917" b="60165"/>
          <a:stretch/>
        </p:blipFill>
        <p:spPr>
          <a:xfrm>
            <a:off x="1383509" y="2276872"/>
            <a:ext cx="6374600" cy="2088231"/>
          </a:xfrm>
        </p:spPr>
      </p:pic>
    </p:spTree>
    <p:extLst>
      <p:ext uri="{BB962C8B-B14F-4D97-AF65-F5344CB8AC3E}">
        <p14:creationId xmlns:p14="http://schemas.microsoft.com/office/powerpoint/2010/main" val="56044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B3B400-6598-CCDB-3D79-E045B73B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300484"/>
          </a:xfrm>
        </p:spPr>
        <p:txBody>
          <a:bodyPr/>
          <a:lstStyle/>
          <a:p>
            <a:r>
              <a:rPr lang="en-GB" dirty="0" err="1"/>
              <a:t>Visualizzazione</a:t>
            </a:r>
            <a:r>
              <a:rPr lang="en-GB" dirty="0"/>
              <a:t> del </a:t>
            </a:r>
            <a:r>
              <a:rPr lang="en-GB" dirty="0" err="1"/>
              <a:t>progetto</a:t>
            </a:r>
            <a:endParaRPr lang="en-GB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CB1EA50-B0A0-4B73-A0C5-651AEF74A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2807" b="5702"/>
          <a:stretch/>
        </p:blipFill>
        <p:spPr>
          <a:xfrm>
            <a:off x="755576" y="1647389"/>
            <a:ext cx="7992888" cy="4592093"/>
          </a:xfrm>
        </p:spPr>
      </p:pic>
    </p:spTree>
    <p:extLst>
      <p:ext uri="{BB962C8B-B14F-4D97-AF65-F5344CB8AC3E}">
        <p14:creationId xmlns:p14="http://schemas.microsoft.com/office/powerpoint/2010/main" val="1196606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804AC-8262-5F3B-1D84-77E44923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29" y="609600"/>
            <a:ext cx="2892028" cy="1955303"/>
          </a:xfrm>
        </p:spPr>
        <p:txBody>
          <a:bodyPr/>
          <a:lstStyle/>
          <a:p>
            <a:r>
              <a:rPr lang="it-IT" dirty="0"/>
              <a:t>Architettura database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40CA848-F54B-3C04-0857-A00170123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3" r="67747" b="8278"/>
          <a:stretch/>
        </p:blipFill>
        <p:spPr>
          <a:xfrm>
            <a:off x="4499992" y="399499"/>
            <a:ext cx="3700263" cy="6059001"/>
          </a:xfrm>
        </p:spPr>
      </p:pic>
    </p:spTree>
    <p:extLst>
      <p:ext uri="{BB962C8B-B14F-4D97-AF65-F5344CB8AC3E}">
        <p14:creationId xmlns:p14="http://schemas.microsoft.com/office/powerpoint/2010/main" val="3063406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804AC-8262-5F3B-1D84-77E44923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29" y="609600"/>
            <a:ext cx="3063900" cy="1866606"/>
          </a:xfrm>
        </p:spPr>
        <p:txBody>
          <a:bodyPr/>
          <a:lstStyle/>
          <a:p>
            <a:r>
              <a:rPr lang="it-IT" dirty="0"/>
              <a:t>Architettura MVC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A064036-3749-C01F-8658-8E5949334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4" r="78897" b="8595"/>
          <a:stretch/>
        </p:blipFill>
        <p:spPr>
          <a:xfrm>
            <a:off x="5043612" y="1268760"/>
            <a:ext cx="3240359" cy="4721666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5582035-FEB3-A19D-DDDA-DE42B55E1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0029" y="2476206"/>
            <a:ext cx="2892028" cy="3541714"/>
          </a:xfrm>
        </p:spPr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Architettura del model</a:t>
            </a:r>
          </a:p>
        </p:txBody>
      </p:sp>
    </p:spTree>
    <p:extLst>
      <p:ext uri="{BB962C8B-B14F-4D97-AF65-F5344CB8AC3E}">
        <p14:creationId xmlns:p14="http://schemas.microsoft.com/office/powerpoint/2010/main" val="85087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804AC-8262-5F3B-1D84-77E44923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29" y="609600"/>
            <a:ext cx="3063900" cy="2027312"/>
          </a:xfrm>
        </p:spPr>
        <p:txBody>
          <a:bodyPr/>
          <a:lstStyle/>
          <a:p>
            <a:r>
              <a:rPr lang="it-IT" dirty="0"/>
              <a:t>Architettura MVC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5582035-FEB3-A19D-DDDA-DE42B55E1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0028" y="2492896"/>
            <a:ext cx="2892028" cy="3541714"/>
          </a:xfrm>
        </p:spPr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Architettura della </a:t>
            </a:r>
            <a:r>
              <a:rPr lang="it-IT" sz="1800" dirty="0" err="1"/>
              <a:t>view</a:t>
            </a:r>
            <a:endParaRPr lang="it-IT" sz="1800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BD47043-AAEC-D50A-B162-2DAF60308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" r="74267" b="2289"/>
          <a:stretch/>
        </p:blipFill>
        <p:spPr>
          <a:xfrm>
            <a:off x="5391945" y="548679"/>
            <a:ext cx="2649065" cy="5900441"/>
          </a:xfrm>
        </p:spPr>
      </p:pic>
    </p:spTree>
    <p:extLst>
      <p:ext uri="{BB962C8B-B14F-4D97-AF65-F5344CB8AC3E}">
        <p14:creationId xmlns:p14="http://schemas.microsoft.com/office/powerpoint/2010/main" val="1426475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3FF6B9-A991-4600-D454-ACD871B5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577625"/>
          </a:xfrm>
        </p:spPr>
        <p:txBody>
          <a:bodyPr>
            <a:normAutofit fontScale="90000"/>
          </a:bodyPr>
          <a:lstStyle/>
          <a:p>
            <a:r>
              <a:rPr lang="it-IT" dirty="0"/>
              <a:t>Architettura </a:t>
            </a:r>
            <a:r>
              <a:rPr lang="it-IT" dirty="0" err="1"/>
              <a:t>mvc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10C4377-1B2A-D3E2-764E-E58CABF03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0101" y="1196753"/>
            <a:ext cx="7429500" cy="4320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Architettura del controller</a:t>
            </a:r>
          </a:p>
        </p:txBody>
      </p:sp>
      <p:pic>
        <p:nvPicPr>
          <p:cNvPr id="7" name="Segnaposto contenuto 7">
            <a:extLst>
              <a:ext uri="{FF2B5EF4-FFF2-40B4-BE49-F238E27FC236}">
                <a16:creationId xmlns:a16="http://schemas.microsoft.com/office/drawing/2014/main" id="{074B6771-94D1-00FB-CCCD-44CAF6976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r="74267" b="6587"/>
          <a:stretch/>
        </p:blipFill>
        <p:spPr>
          <a:xfrm>
            <a:off x="5431066" y="332656"/>
            <a:ext cx="2832801" cy="5713690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7683750-3606-1C66-7BAA-D9E81ADAB3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" t="21421" r="74412" b="25660"/>
          <a:stretch/>
        </p:blipFill>
        <p:spPr>
          <a:xfrm>
            <a:off x="2267744" y="2024479"/>
            <a:ext cx="2664296" cy="39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63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7E55CC-B189-00D6-D9ED-8646635EF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33537"/>
            <a:ext cx="3781935" cy="1451247"/>
          </a:xfrm>
        </p:spPr>
        <p:txBody>
          <a:bodyPr>
            <a:normAutofit/>
          </a:bodyPr>
          <a:lstStyle/>
          <a:p>
            <a:r>
              <a:rPr lang="it-IT" sz="3200" dirty="0"/>
              <a:t>Pattern singleton-FACADE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DA1ACAB-7B56-649F-D86B-035687D60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6" t="77680" r="68495" b="17003"/>
          <a:stretch/>
        </p:blipFill>
        <p:spPr>
          <a:xfrm>
            <a:off x="4764256" y="1484784"/>
            <a:ext cx="3387549" cy="4016970"/>
          </a:xfr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FBF072-4A52-675F-6DF1-3C4FC2F5F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2242" y="2132856"/>
            <a:ext cx="3217710" cy="3541714"/>
          </a:xfrm>
        </p:spPr>
        <p:txBody>
          <a:bodyPr/>
          <a:lstStyle/>
          <a:p>
            <a:r>
              <a:rPr lang="it-IT" dirty="0" err="1"/>
              <a:t>Facade</a:t>
            </a:r>
            <a:r>
              <a:rPr lang="it-IT" dirty="0"/>
              <a:t>:</a:t>
            </a:r>
          </a:p>
          <a:p>
            <a:r>
              <a:rPr lang="it-IT" dirty="0"/>
              <a:t>Permette di far apparire il database come un oggetto unico sotto cui è nascosta una logica complessa formata da molte classi e metodi a cui delega tutti i compiti.</a:t>
            </a:r>
          </a:p>
        </p:txBody>
      </p:sp>
    </p:spTree>
    <p:extLst>
      <p:ext uri="{BB962C8B-B14F-4D97-AF65-F5344CB8AC3E}">
        <p14:creationId xmlns:p14="http://schemas.microsoft.com/office/powerpoint/2010/main" val="4238176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7E55CC-B189-00D6-D9ED-8646635E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Pattern dao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DA1ACAB-7B56-649F-D86B-035687D60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8" t="77625" r="66578" b="11394"/>
          <a:stretch/>
        </p:blipFill>
        <p:spPr>
          <a:xfrm>
            <a:off x="1655676" y="1916832"/>
            <a:ext cx="5832648" cy="4090428"/>
          </a:xfrm>
        </p:spPr>
      </p:pic>
    </p:spTree>
    <p:extLst>
      <p:ext uri="{BB962C8B-B14F-4D97-AF65-F5344CB8AC3E}">
        <p14:creationId xmlns:p14="http://schemas.microsoft.com/office/powerpoint/2010/main" val="66980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B3B400-6598-CCDB-3D79-E045B73B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300484"/>
          </a:xfrm>
        </p:spPr>
        <p:txBody>
          <a:bodyPr/>
          <a:lstStyle/>
          <a:p>
            <a:r>
              <a:rPr lang="en-GB" dirty="0" err="1"/>
              <a:t>Visualizzazione</a:t>
            </a:r>
            <a:r>
              <a:rPr lang="en-GB" dirty="0"/>
              <a:t> del </a:t>
            </a:r>
            <a:r>
              <a:rPr lang="en-GB" dirty="0" err="1"/>
              <a:t>progetto</a:t>
            </a:r>
            <a:endParaRPr lang="en-GB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54DF838-440F-71E7-0B62-BB81F7893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" t="2806" r="1684" b="5703"/>
          <a:stretch/>
        </p:blipFill>
        <p:spPr>
          <a:xfrm>
            <a:off x="812792" y="1816906"/>
            <a:ext cx="7516034" cy="4392488"/>
          </a:xfrm>
        </p:spPr>
      </p:pic>
    </p:spTree>
    <p:extLst>
      <p:ext uri="{BB962C8B-B14F-4D97-AF65-F5344CB8AC3E}">
        <p14:creationId xmlns:p14="http://schemas.microsoft.com/office/powerpoint/2010/main" val="2486166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B3B400-6598-CCDB-3D79-E045B73B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226306"/>
          </a:xfrm>
        </p:spPr>
        <p:txBody>
          <a:bodyPr/>
          <a:lstStyle/>
          <a:p>
            <a:r>
              <a:rPr lang="en-GB" dirty="0" err="1"/>
              <a:t>Visualizzazione</a:t>
            </a:r>
            <a:r>
              <a:rPr lang="en-GB" dirty="0"/>
              <a:t> del </a:t>
            </a:r>
            <a:r>
              <a:rPr lang="en-GB" dirty="0" err="1"/>
              <a:t>progetto</a:t>
            </a:r>
            <a:endParaRPr lang="en-GB" dirty="0"/>
          </a:p>
        </p:txBody>
      </p:sp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9AD0CE-7C98-22D6-19A7-CD8B1C694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" r="422" b="8729"/>
          <a:stretch/>
        </p:blipFill>
        <p:spPr>
          <a:xfrm>
            <a:off x="742901" y="1988840"/>
            <a:ext cx="7285483" cy="4032448"/>
          </a:xfrm>
        </p:spPr>
      </p:pic>
    </p:spTree>
    <p:extLst>
      <p:ext uri="{BB962C8B-B14F-4D97-AF65-F5344CB8AC3E}">
        <p14:creationId xmlns:p14="http://schemas.microsoft.com/office/powerpoint/2010/main" val="356389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A6D69B-5889-FFA8-AB72-F5A9BBE5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946386"/>
          </a:xfrm>
        </p:spPr>
        <p:txBody>
          <a:bodyPr/>
          <a:lstStyle/>
          <a:p>
            <a:r>
              <a:rPr lang="it-IT" dirty="0"/>
              <a:t>Linguaggi utilizzati nella realizzazione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F698A-0214-53B4-FA7B-87F8067C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2924943"/>
            <a:ext cx="7429499" cy="2866257"/>
          </a:xfrm>
        </p:spPr>
        <p:txBody>
          <a:bodyPr/>
          <a:lstStyle/>
          <a:p>
            <a:r>
              <a:rPr lang="it-IT" dirty="0"/>
              <a:t>MySQL 8.0: per la gestione del database;</a:t>
            </a:r>
          </a:p>
          <a:p>
            <a:r>
              <a:rPr lang="it-IT" dirty="0"/>
              <a:t>Java SE: per l’implementazione del progetto;</a:t>
            </a:r>
          </a:p>
        </p:txBody>
      </p:sp>
    </p:spTree>
    <p:extLst>
      <p:ext uri="{BB962C8B-B14F-4D97-AF65-F5344CB8AC3E}">
        <p14:creationId xmlns:p14="http://schemas.microsoft.com/office/powerpoint/2010/main" val="418156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A6D69B-5889-FFA8-AB72-F5A9BBE5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866266"/>
          </a:xfrm>
        </p:spPr>
        <p:txBody>
          <a:bodyPr/>
          <a:lstStyle/>
          <a:p>
            <a:r>
              <a:rPr lang="it-IT" dirty="0" err="1"/>
              <a:t>Unified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UP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F698A-0214-53B4-FA7B-87F8067C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484784"/>
            <a:ext cx="7848872" cy="4608511"/>
          </a:xfrm>
        </p:spPr>
        <p:txBody>
          <a:bodyPr>
            <a:normAutofit lnSpcReduction="10000"/>
          </a:bodyPr>
          <a:lstStyle/>
          <a:p>
            <a:r>
              <a:rPr lang="it-IT" dirty="0"/>
              <a:t>I1: ideazione del piano di progetto</a:t>
            </a:r>
          </a:p>
          <a:p>
            <a:r>
              <a:rPr lang="it-IT" dirty="0"/>
              <a:t>E2: stesura della documentazione</a:t>
            </a:r>
          </a:p>
          <a:p>
            <a:r>
              <a:rPr lang="it-IT" dirty="0"/>
              <a:t>E3: implementazione dei package, delle classi e delle      interfacce</a:t>
            </a:r>
          </a:p>
          <a:p>
            <a:r>
              <a:rPr lang="it-IT" dirty="0"/>
              <a:t>C4: implementazione del database e iniziale modellizzazione della logica di dominio </a:t>
            </a:r>
          </a:p>
          <a:p>
            <a:r>
              <a:rPr lang="it-IT" dirty="0"/>
              <a:t>C5: sviluppo della grafica e completamento del progetto</a:t>
            </a:r>
          </a:p>
          <a:p>
            <a:r>
              <a:rPr lang="it-IT" dirty="0"/>
              <a:t>T6: test finale </a:t>
            </a:r>
          </a:p>
          <a:p>
            <a:r>
              <a:rPr lang="it-IT" dirty="0"/>
              <a:t>T7: rilascio progetto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5915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39F88F-04D1-D983-07EC-33C853AD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866266"/>
          </a:xfrm>
        </p:spPr>
        <p:txBody>
          <a:bodyPr>
            <a:normAutofit/>
          </a:bodyPr>
          <a:lstStyle/>
          <a:p>
            <a:r>
              <a:rPr lang="it-IT" sz="3200" dirty="0"/>
              <a:t>Visione panoramica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5EC170-DF6C-260E-54C1-FD8448215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1484784"/>
            <a:ext cx="7429499" cy="5040560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Analisi dei requisiti: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200" dirty="0"/>
              <a:t>Funzionali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200" dirty="0"/>
              <a:t>Non funzionali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200" dirty="0"/>
              <a:t>Di dominio</a:t>
            </a:r>
          </a:p>
          <a:p>
            <a:r>
              <a:rPr lang="it-IT" dirty="0"/>
              <a:t>Casi d’uso e diagramma casi d’uso</a:t>
            </a:r>
          </a:p>
          <a:p>
            <a:r>
              <a:rPr lang="it-IT" dirty="0"/>
              <a:t>Diagramma delle classi</a:t>
            </a:r>
          </a:p>
          <a:p>
            <a:r>
              <a:rPr lang="it-IT" dirty="0"/>
              <a:t>Diagrammi delle sequenze</a:t>
            </a:r>
          </a:p>
          <a:p>
            <a:r>
              <a:rPr lang="it-IT" dirty="0"/>
              <a:t>Modello E-R</a:t>
            </a:r>
          </a:p>
          <a:p>
            <a:r>
              <a:rPr lang="it-IT" dirty="0"/>
              <a:t>Architettura del progetto</a:t>
            </a:r>
          </a:p>
          <a:p>
            <a:r>
              <a:rPr lang="it-IT" dirty="0"/>
              <a:t>Architettura del database</a:t>
            </a:r>
          </a:p>
          <a:p>
            <a:r>
              <a:rPr lang="it-IT" dirty="0"/>
              <a:t>Architettura MVC	</a:t>
            </a:r>
          </a:p>
          <a:p>
            <a:r>
              <a:rPr lang="it-IT" dirty="0"/>
              <a:t>Pattern</a:t>
            </a:r>
          </a:p>
          <a:p>
            <a:r>
              <a:rPr lang="it-IT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202829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C2A267-79AB-CECC-DC37-01175FA9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requisiti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5A8363-CBDD-DF8C-14E3-BAAEDC87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Requisiti funzionali</a:t>
            </a:r>
          </a:p>
          <a:p>
            <a:r>
              <a:rPr lang="it-IT" sz="2800" dirty="0"/>
              <a:t>Requisiti non funzionali</a:t>
            </a:r>
          </a:p>
          <a:p>
            <a:r>
              <a:rPr lang="it-IT" sz="2800" dirty="0"/>
              <a:t>Requisiti di dominio</a:t>
            </a:r>
          </a:p>
        </p:txBody>
      </p:sp>
    </p:spTree>
    <p:extLst>
      <p:ext uri="{BB962C8B-B14F-4D97-AF65-F5344CB8AC3E}">
        <p14:creationId xmlns:p14="http://schemas.microsoft.com/office/powerpoint/2010/main" val="1552096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2821</TotalTime>
  <Words>1549</Words>
  <Application>Microsoft Macintosh PowerPoint</Application>
  <PresentationFormat>On-screen Show (4:3)</PresentationFormat>
  <Paragraphs>177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Symbol</vt:lpstr>
      <vt:lpstr>Times New Roman</vt:lpstr>
      <vt:lpstr>Tw Cen MT</vt:lpstr>
      <vt:lpstr>Circuito</vt:lpstr>
      <vt:lpstr>&lt;SmartVet&gt; Gestionale per cliniche veterinarie</vt:lpstr>
      <vt:lpstr>Visualizzazione del progetto</vt:lpstr>
      <vt:lpstr>Visualizzazione del progetto</vt:lpstr>
      <vt:lpstr>Visualizzazione del progetto</vt:lpstr>
      <vt:lpstr>Visualizzazione del progetto</vt:lpstr>
      <vt:lpstr>Linguaggi utilizzati nella realizzazione del progetto</vt:lpstr>
      <vt:lpstr>Unified process UP</vt:lpstr>
      <vt:lpstr>Visione panoramica del progetto</vt:lpstr>
      <vt:lpstr>Analisi dei requisiti</vt:lpstr>
      <vt:lpstr>Requisiti funzionali</vt:lpstr>
      <vt:lpstr>Requisiti non funzionali</vt:lpstr>
      <vt:lpstr>Requisiti di dominio</vt:lpstr>
      <vt:lpstr>Casi d’uso</vt:lpstr>
      <vt:lpstr>Caso d’uso 1</vt:lpstr>
      <vt:lpstr>Caso d’uso 2</vt:lpstr>
      <vt:lpstr>Caso d’uso 3</vt:lpstr>
      <vt:lpstr>Caso d’uso 4</vt:lpstr>
      <vt:lpstr>Caso d’uso 5</vt:lpstr>
      <vt:lpstr>Caso d’uso 6</vt:lpstr>
      <vt:lpstr>Diagramma casi d’uso</vt:lpstr>
      <vt:lpstr>Diagramma delle classi</vt:lpstr>
      <vt:lpstr>Diagramma delle Sequenze</vt:lpstr>
      <vt:lpstr>Diagramma delle Sequenze</vt:lpstr>
      <vt:lpstr>Diagramma delle Sequenze</vt:lpstr>
      <vt:lpstr>Diagramma delle Sequenze</vt:lpstr>
      <vt:lpstr>Diagramma delle Sequenze</vt:lpstr>
      <vt:lpstr>Diagramma delle Sequenze</vt:lpstr>
      <vt:lpstr>Modello E-R</vt:lpstr>
      <vt:lpstr>Architettura progetto</vt:lpstr>
      <vt:lpstr>Architettura database</vt:lpstr>
      <vt:lpstr>Architettura MVC</vt:lpstr>
      <vt:lpstr>Architettura MVC</vt:lpstr>
      <vt:lpstr>Architettura mvc</vt:lpstr>
      <vt:lpstr>Pattern singleton-FACADE</vt:lpstr>
      <vt:lpstr>Pattern dao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Asia Gatti</dc:creator>
  <cp:lastModifiedBy>Margherita Milani</cp:lastModifiedBy>
  <cp:revision>18</cp:revision>
  <dcterms:created xsi:type="dcterms:W3CDTF">2022-06-09T15:19:13Z</dcterms:created>
  <dcterms:modified xsi:type="dcterms:W3CDTF">2022-06-21T14:20:35Z</dcterms:modified>
</cp:coreProperties>
</file>